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18" r:id="rId5"/>
    <p:sldId id="265" r:id="rId6"/>
    <p:sldId id="310" r:id="rId7"/>
    <p:sldId id="311" r:id="rId8"/>
    <p:sldId id="312" r:id="rId9"/>
    <p:sldId id="313" r:id="rId10"/>
    <p:sldId id="321" r:id="rId11"/>
    <p:sldId id="315" r:id="rId12"/>
    <p:sldId id="316" r:id="rId13"/>
    <p:sldId id="317" r:id="rId14"/>
    <p:sldId id="319" r:id="rId15"/>
    <p:sldId id="320" r:id="rId16"/>
    <p:sldId id="323" r:id="rId17"/>
    <p:sldId id="324" r:id="rId18"/>
    <p:sldId id="325" r:id="rId19"/>
    <p:sldId id="326" r:id="rId20"/>
  </p:sldIdLst>
  <p:sldSz cx="12188825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29" autoAdjust="0"/>
  </p:normalViewPr>
  <p:slideViewPr>
    <p:cSldViewPr showGuides="1">
      <p:cViewPr varScale="1">
        <p:scale>
          <a:sx n="80" d="100"/>
          <a:sy n="80" d="100"/>
        </p:scale>
        <p:origin x="60" y="5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8/28/2017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8/28/2017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8/28/2017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8/28/2017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8/28/2017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8/28/2017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8/28/2017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8/28/2017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8/28/2017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8/28/2017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8/28/2017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8/28/2017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2" y="173381"/>
            <a:ext cx="3276600" cy="430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569" y="208017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/>
              <a:t>Engineer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0412" y="1399706"/>
            <a:ext cx="4040188" cy="3951288"/>
          </a:xfrm>
        </p:spPr>
        <p:txBody>
          <a:bodyPr>
            <a:noAutofit/>
          </a:bodyPr>
          <a:lstStyle/>
          <a:p>
            <a:r>
              <a:rPr lang="en-US" sz="3200" b="1" dirty="0"/>
              <a:t>a person trained and skilled in the design, construction, and use of engines or machines, or in any of various branches of engineering </a:t>
            </a:r>
            <a:r>
              <a:rPr lang="en-US" sz="3200" b="1" i="1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726" y="3724306"/>
            <a:ext cx="2603909" cy="290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34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Counterweight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 weight used as a counterbalance.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38" y="2376980"/>
            <a:ext cx="4041775" cy="3547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6782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2588" y="228600"/>
            <a:ext cx="8229600" cy="1143000"/>
          </a:xfrm>
        </p:spPr>
        <p:txBody>
          <a:bodyPr/>
          <a:lstStyle/>
          <a:p>
            <a:r>
              <a:rPr lang="en-US" dirty="0"/>
              <a:t>                 </a:t>
            </a:r>
            <a:r>
              <a:rPr lang="en-US" sz="6000" dirty="0"/>
              <a:t>Projectile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4812" y="1371600"/>
            <a:ext cx="4040188" cy="3951288"/>
          </a:xfrm>
        </p:spPr>
        <p:txBody>
          <a:bodyPr>
            <a:normAutofit/>
          </a:bodyPr>
          <a:lstStyle/>
          <a:p>
            <a:r>
              <a:rPr lang="en-US" sz="3600" b="1" dirty="0"/>
              <a:t>a body projected or impelled forward, as through the air. </a:t>
            </a:r>
          </a:p>
          <a:p>
            <a:r>
              <a:rPr lang="en-US" sz="3600" b="1" dirty="0"/>
              <a:t>Bullets, rocks, balls, water.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326" y="559888"/>
            <a:ext cx="4478286" cy="593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63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Trajectory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7212" y="1295400"/>
            <a:ext cx="4040188" cy="3951288"/>
          </a:xfrm>
        </p:spPr>
        <p:txBody>
          <a:bodyPr>
            <a:noAutofit/>
          </a:bodyPr>
          <a:lstStyle/>
          <a:p>
            <a:endParaRPr lang="en-US" sz="4800" b="1" dirty="0"/>
          </a:p>
          <a:p>
            <a:r>
              <a:rPr lang="en-US" sz="4800" b="1" dirty="0"/>
              <a:t>the curve described by a projectile, rocket, or the like in its flight.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2" y="1905000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54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BDFBC-AF05-4F0E-B0D6-6295A4CE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2" y="533400"/>
            <a:ext cx="9144001" cy="3581400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/>
            </a:r>
            <a:br>
              <a:rPr lang="en-US" sz="9600" dirty="0"/>
            </a:br>
            <a:r>
              <a:rPr lang="en-US" sz="9600" dirty="0"/>
              <a:t>VIDEO TIME</a:t>
            </a:r>
          </a:p>
        </p:txBody>
      </p:sp>
    </p:spTree>
    <p:extLst>
      <p:ext uri="{BB962C8B-B14F-4D97-AF65-F5344CB8AC3E}">
        <p14:creationId xmlns:p14="http://schemas.microsoft.com/office/powerpoint/2010/main" val="153201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7BA79-997C-41E3-BE38-97F42AEE51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Material costs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4078A0-5B8D-4463-A0C1-2BC9BF9852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2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93D7589-B2DA-4AA0-B6CB-79A6BB2E7F6B}"/>
              </a:ext>
            </a:extLst>
          </p:cNvPr>
          <p:cNvSpPr txBox="1"/>
          <p:nvPr/>
        </p:nvSpPr>
        <p:spPr>
          <a:xfrm>
            <a:off x="3926828" y="479016"/>
            <a:ext cx="3959895" cy="4892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063" indent="-457063">
              <a:buFont typeface="Arial" panose="020B0604020202020204" pitchFamily="34" charset="0"/>
              <a:buChar char="•"/>
            </a:pPr>
            <a:r>
              <a:rPr lang="en-US" sz="3999" dirty="0">
                <a:solidFill>
                  <a:schemeClr val="bg2">
                    <a:lumMod val="50000"/>
                  </a:schemeClr>
                </a:solidFill>
              </a:rPr>
              <a:t>Wood</a:t>
            </a:r>
          </a:p>
          <a:p>
            <a:pPr marL="914126" lvl="1" indent="-457063">
              <a:buFont typeface="Arial" panose="020B0604020202020204" pitchFamily="34" charset="0"/>
              <a:buChar char="•"/>
            </a:pPr>
            <a:r>
              <a:rPr lang="en-US" sz="3199" dirty="0"/>
              <a:t>2”x4”x8’</a:t>
            </a:r>
          </a:p>
          <a:p>
            <a:pPr marL="914126" lvl="1" indent="-457063">
              <a:buFont typeface="Arial" panose="020B0604020202020204" pitchFamily="34" charset="0"/>
              <a:buChar char="•"/>
            </a:pPr>
            <a:r>
              <a:rPr lang="en-US" sz="3199" dirty="0"/>
              <a:t>$3.43 each </a:t>
            </a:r>
          </a:p>
          <a:p>
            <a:pPr marL="914126" lvl="1" indent="-457063">
              <a:buFont typeface="Arial" panose="020B0604020202020204" pitchFamily="34" charset="0"/>
              <a:buChar char="•"/>
            </a:pPr>
            <a:r>
              <a:rPr lang="en-US" sz="3199" dirty="0"/>
              <a:t>2”x4”x12’</a:t>
            </a:r>
          </a:p>
          <a:p>
            <a:pPr marL="914126" lvl="1" indent="-457063">
              <a:buFont typeface="Arial" panose="020B0604020202020204" pitchFamily="34" charset="0"/>
              <a:buChar char="•"/>
            </a:pPr>
            <a:r>
              <a:rPr lang="en-US" sz="3199" dirty="0"/>
              <a:t>$5.62 each</a:t>
            </a:r>
          </a:p>
          <a:p>
            <a:pPr marL="457063" indent="-457063">
              <a:buFont typeface="Arial" panose="020B0604020202020204" pitchFamily="34" charset="0"/>
              <a:buChar char="•"/>
            </a:pPr>
            <a:r>
              <a:rPr lang="en-US" sz="3999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Nails</a:t>
            </a:r>
            <a:endParaRPr lang="en-US" sz="3199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126" lvl="1" indent="-457063">
              <a:buFont typeface="Arial" panose="020B0604020202020204" pitchFamily="34" charset="0"/>
              <a:buChar char="•"/>
            </a:pPr>
            <a:r>
              <a:rPr lang="en-US" sz="3199" dirty="0"/>
              <a:t>$2.98 per pound</a:t>
            </a:r>
          </a:p>
          <a:p>
            <a:pPr marL="457063" indent="-457063">
              <a:buFont typeface="Arial" panose="020B0604020202020204" pitchFamily="34" charset="0"/>
              <a:buChar char="•"/>
            </a:pPr>
            <a:r>
              <a:rPr lang="en-US" sz="3999" dirty="0"/>
              <a:t>Tools</a:t>
            </a:r>
          </a:p>
          <a:p>
            <a:pPr marL="914126" lvl="1" indent="-457063">
              <a:buFont typeface="Arial" panose="020B0604020202020204" pitchFamily="34" charset="0"/>
              <a:buChar char="•"/>
            </a:pPr>
            <a:r>
              <a:rPr lang="en-US" sz="3199" dirty="0"/>
              <a:t>$450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09DD9F-4667-45C7-ACE3-2EDF22F97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79" y="92702"/>
            <a:ext cx="3136933" cy="31369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5ACA09-0F39-4849-A56C-0DC96D6A0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0" y="3229636"/>
            <a:ext cx="3136932" cy="26944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9FE999-E8D1-4D25-AB11-7699F2DA1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2784" y="1214850"/>
            <a:ext cx="3538247" cy="353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8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05BFBAB-C4AC-465F-8C5D-52107640A42D}"/>
              </a:ext>
            </a:extLst>
          </p:cNvPr>
          <p:cNvSpPr txBox="1"/>
          <p:nvPr/>
        </p:nvSpPr>
        <p:spPr>
          <a:xfrm>
            <a:off x="714709" y="740534"/>
            <a:ext cx="10720625" cy="516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98" dirty="0"/>
              <a:t>MATH TIME</a:t>
            </a:r>
          </a:p>
          <a:p>
            <a:pPr marL="342797" indent="-342797">
              <a:buFont typeface="Arial" panose="020B0604020202020204" pitchFamily="34" charset="0"/>
              <a:buChar char="•"/>
            </a:pPr>
            <a:r>
              <a:rPr lang="en-US" sz="2799" dirty="0"/>
              <a:t>Work out this problem:</a:t>
            </a:r>
          </a:p>
          <a:p>
            <a:pPr marL="799860" lvl="1" indent="-342797">
              <a:buFont typeface="Arial" panose="020B0604020202020204" pitchFamily="34" charset="0"/>
              <a:buChar char="•"/>
            </a:pPr>
            <a:r>
              <a:rPr lang="en-US" sz="2799" dirty="0"/>
              <a:t>If you were framing a small shed with the following dimensions, how much would the materials cost outside of the cost of the tools? </a:t>
            </a:r>
          </a:p>
          <a:p>
            <a:pPr marL="799860" lvl="1" indent="-342797">
              <a:buFont typeface="Arial" panose="020B0604020202020204" pitchFamily="34" charset="0"/>
              <a:buChar char="•"/>
            </a:pPr>
            <a:r>
              <a:rPr lang="en-US" sz="2799" dirty="0"/>
              <a:t>12’ x 12’ square frame with a triangular roof that uses 8’ boards attached to each of the four walls to make the triangular shape</a:t>
            </a:r>
          </a:p>
          <a:p>
            <a:pPr marL="799860" lvl="1" indent="-342797">
              <a:buFont typeface="Arial" panose="020B0604020202020204" pitchFamily="34" charset="0"/>
              <a:buChar char="•"/>
            </a:pPr>
            <a:r>
              <a:rPr lang="en-US" sz="2799" dirty="0"/>
              <a:t>Each board must be 12” from the next board on each wall and each side of the roof. Count only two sides for the roof.</a:t>
            </a:r>
          </a:p>
          <a:p>
            <a:pPr marL="799860" lvl="1" indent="-342797">
              <a:buFont typeface="Arial" panose="020B0604020202020204" pitchFamily="34" charset="0"/>
              <a:buChar char="•"/>
            </a:pPr>
            <a:r>
              <a:rPr lang="en-US" sz="2799" dirty="0"/>
              <a:t>All board are 2”x4”</a:t>
            </a:r>
          </a:p>
          <a:p>
            <a:pPr marL="799860" lvl="1" indent="-342797">
              <a:buFont typeface="Arial" panose="020B0604020202020204" pitchFamily="34" charset="0"/>
              <a:buChar char="•"/>
            </a:pPr>
            <a:endParaRPr lang="en-US" sz="2399" dirty="0"/>
          </a:p>
        </p:txBody>
      </p:sp>
    </p:spTree>
    <p:extLst>
      <p:ext uri="{BB962C8B-B14F-4D97-AF65-F5344CB8AC3E}">
        <p14:creationId xmlns:p14="http://schemas.microsoft.com/office/powerpoint/2010/main" val="166545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Civil Engineering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Definition</a:t>
            </a:r>
            <a:r>
              <a:rPr lang="en-US" dirty="0"/>
              <a:t>	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The design and construction of public structures</a:t>
            </a:r>
          </a:p>
          <a:p>
            <a:r>
              <a:rPr lang="en-US" sz="4000" dirty="0"/>
              <a:t>Most civil engineering today deals with power plants, bridges, roads, railways, structures, water supply, irrigation, environment, sewer, flood control and traffic.</a:t>
            </a: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History</a:t>
            </a:r>
            <a:r>
              <a:rPr lang="en-US" dirty="0"/>
              <a:t>	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first self-proclaimed civil engineer was John Smeaton (1724- 1792).</a:t>
            </a:r>
          </a:p>
          <a:p>
            <a:r>
              <a:rPr lang="en-US" dirty="0"/>
              <a:t>In 1818 the Institution of Civil Engineers was founded in London and received a Royal Charter in 1828, formally recognizing civil engineering as a profession.</a:t>
            </a:r>
          </a:p>
          <a:p>
            <a:r>
              <a:rPr lang="en-US" dirty="0"/>
              <a:t> The first degrees in Civil Engineering in the United States was awarded to William Clement, Jacob Eddy, Edward Suffern and Amos Westcott by Rensselaer Polytechnic Institute in 1835.</a:t>
            </a:r>
          </a:p>
          <a:p>
            <a:r>
              <a:rPr lang="en-US" dirty="0"/>
              <a:t>The first such degree to be awarded to a woman was granted by Cornell University to Nora Stanton </a:t>
            </a:r>
            <a:r>
              <a:rPr lang="en-US" dirty="0" err="1"/>
              <a:t>Blatch</a:t>
            </a:r>
            <a:r>
              <a:rPr lang="en-US" dirty="0"/>
              <a:t> in 1905.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6408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400" dirty="0"/>
              <a:t>Civil Engineering: Technical Specialties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46212" y="1524000"/>
            <a:ext cx="9134391" cy="4648200"/>
          </a:xfrm>
        </p:spPr>
        <p:txBody>
          <a:bodyPr>
            <a:noAutofit/>
          </a:bodyPr>
          <a:lstStyle/>
          <a:p>
            <a:r>
              <a:rPr lang="en-US" sz="3200" dirty="0"/>
              <a:t>Construction Engineering</a:t>
            </a:r>
          </a:p>
          <a:p>
            <a:r>
              <a:rPr lang="en-US" sz="3200" dirty="0"/>
              <a:t>Environmental Engineering</a:t>
            </a:r>
          </a:p>
          <a:p>
            <a:r>
              <a:rPr lang="en-US" sz="3200" dirty="0"/>
              <a:t>Geotechnical Engineering</a:t>
            </a:r>
          </a:p>
          <a:p>
            <a:r>
              <a:rPr lang="en-US" sz="3200" dirty="0"/>
              <a:t>Structural Engineering</a:t>
            </a:r>
          </a:p>
          <a:p>
            <a:r>
              <a:rPr lang="en-US" sz="3200" dirty="0"/>
              <a:t>Transportation Engineering</a:t>
            </a:r>
          </a:p>
          <a:p>
            <a:r>
              <a:rPr lang="en-US" sz="3200" dirty="0"/>
              <a:t>Urban Planning</a:t>
            </a:r>
          </a:p>
          <a:p>
            <a:r>
              <a:rPr lang="en-US" sz="3200" dirty="0"/>
              <a:t>Water Resources</a:t>
            </a:r>
          </a:p>
        </p:txBody>
      </p:sp>
    </p:spTree>
    <p:extLst>
      <p:ext uri="{BB962C8B-B14F-4D97-AF65-F5344CB8AC3E}">
        <p14:creationId xmlns:p14="http://schemas.microsoft.com/office/powerpoint/2010/main" val="19503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5300" dirty="0"/>
              <a:t>Structural Engineering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17612" y="1752600"/>
            <a:ext cx="9134391" cy="4114801"/>
          </a:xfrm>
        </p:spPr>
        <p:txBody>
          <a:bodyPr>
            <a:normAutofit/>
          </a:bodyPr>
          <a:lstStyle/>
          <a:p>
            <a:r>
              <a:rPr lang="en-US" sz="3600" dirty="0"/>
              <a:t>As a structural engineer, you will face the challenge of analyzing and designing structures to ensure that they safely perform their purpose.</a:t>
            </a:r>
          </a:p>
          <a:p>
            <a:r>
              <a:rPr lang="en-US" sz="3600" dirty="0"/>
              <a:t>They must support their own weight and resist dynamic environmental loads such as hurricanes, earthquakes, blizzards, and floods.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6492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BDFBC-AF05-4F0E-B0D6-6295A4CE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2" y="533400"/>
            <a:ext cx="9144001" cy="3581400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/>
            </a:r>
            <a:br>
              <a:rPr lang="en-US" sz="9600" dirty="0"/>
            </a:br>
            <a:r>
              <a:rPr lang="en-US" sz="9600" dirty="0"/>
              <a:t>VIDEO TIME</a:t>
            </a:r>
          </a:p>
        </p:txBody>
      </p:sp>
    </p:spTree>
    <p:extLst>
      <p:ext uri="{BB962C8B-B14F-4D97-AF65-F5344CB8AC3E}">
        <p14:creationId xmlns:p14="http://schemas.microsoft.com/office/powerpoint/2010/main" val="387717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Trebuchet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79612" y="1535113"/>
            <a:ext cx="7941770" cy="1131887"/>
          </a:xfrm>
        </p:spPr>
        <p:txBody>
          <a:bodyPr>
            <a:noAutofit/>
          </a:bodyPr>
          <a:lstStyle/>
          <a:p>
            <a:r>
              <a:rPr lang="en-US" sz="3600" dirty="0"/>
              <a:t>A medieval engine of war with a sling for hurling missiles.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979612" y="2895600"/>
            <a:ext cx="4040188" cy="3230563"/>
          </a:xfrm>
        </p:spPr>
        <p:txBody>
          <a:bodyPr/>
          <a:lstStyle/>
          <a:p>
            <a:r>
              <a:rPr lang="en-US" dirty="0"/>
              <a:t>Fixed counterweight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208712" y="2971800"/>
            <a:ext cx="4152900" cy="3905250"/>
          </a:xfrm>
        </p:spPr>
        <p:txBody>
          <a:bodyPr/>
          <a:lstStyle/>
          <a:p>
            <a:r>
              <a:rPr lang="en-US" dirty="0"/>
              <a:t>Swinging counterweight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2" y="3833812"/>
            <a:ext cx="3674570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2" y="3581400"/>
            <a:ext cx="39116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23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Catapult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an ancient military engine for hurling stones, arrows, etc.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067" y="1676401"/>
            <a:ext cx="4399141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29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03C5CF44-0C62-41B4-B3EA-416B4807878A}" vid="{EC3ACB92-700E-4167-B3A6-412DE40A64C2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E41224-0370-4595-877C-23316CD80004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4873beb7-5857-4685-be1f-d57550cc96c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40</TotalTime>
  <Words>414</Words>
  <Application>Microsoft Office PowerPoint</Application>
  <PresentationFormat>Custom</PresentationFormat>
  <Paragraphs>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Corbel</vt:lpstr>
      <vt:lpstr>Digital Blue Tunnel 16x9</vt:lpstr>
      <vt:lpstr>Engineer</vt:lpstr>
      <vt:lpstr>Civil Engineering</vt:lpstr>
      <vt:lpstr>Definition </vt:lpstr>
      <vt:lpstr>History </vt:lpstr>
      <vt:lpstr>    Civil Engineering: Technical Specialties </vt:lpstr>
      <vt:lpstr>    Structural Engineering </vt:lpstr>
      <vt:lpstr> VIDEO TIME</vt:lpstr>
      <vt:lpstr>Trebuchet</vt:lpstr>
      <vt:lpstr>Catapult</vt:lpstr>
      <vt:lpstr>Counterweight</vt:lpstr>
      <vt:lpstr>                 Projectile</vt:lpstr>
      <vt:lpstr>Trajectory</vt:lpstr>
      <vt:lpstr> VIDEO TIME</vt:lpstr>
      <vt:lpstr>Material costs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Engineering</dc:title>
  <dc:creator>Terri Smith</dc:creator>
  <cp:lastModifiedBy>Arthur Smith</cp:lastModifiedBy>
  <cp:revision>5</cp:revision>
  <dcterms:created xsi:type="dcterms:W3CDTF">2017-08-24T02:09:15Z</dcterms:created>
  <dcterms:modified xsi:type="dcterms:W3CDTF">2017-08-28T12:57:39Z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