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74" r:id="rId5"/>
    <p:sldId id="275" r:id="rId6"/>
    <p:sldId id="258" r:id="rId7"/>
    <p:sldId id="276" r:id="rId8"/>
    <p:sldId id="259" r:id="rId9"/>
    <p:sldId id="262" r:id="rId10"/>
    <p:sldId id="278" r:id="rId11"/>
    <p:sldId id="260" r:id="rId12"/>
    <p:sldId id="279" r:id="rId13"/>
    <p:sldId id="263" r:id="rId14"/>
    <p:sldId id="28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87446A-0314-4840-A848-15BB6AC3065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99C12F1-53DB-44CB-93D6-22C0CA600F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source=images&amp;cd=&amp;cad=rja&amp;docid=4v6PtixDOjN6OM&amp;tbnid=crbCuwpUaADTWM:&amp;ved=0CAUQjRw&amp;url=http://iphone-city.blogspot.com/2010/07/steel-bridge-portland-oregon.html&amp;ei=NinkUcGQIqbfyAHJxYHYDQ&amp;psig=AFQjCNFBMLz37UZaS9Nmq3WNYpxMG533hQ&amp;ust=13739936486554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Brick</a:t>
            </a:r>
            <a:r>
              <a:rPr lang="en-US" sz="3600" dirty="0" smtClean="0"/>
              <a:t>-building </a:t>
            </a:r>
            <a:r>
              <a:rPr lang="en-US" sz="3600" dirty="0"/>
              <a:t>block of baked clay usually in a rectangular shape</a:t>
            </a:r>
            <a:r>
              <a:rPr lang="en-US" sz="3600" dirty="0" smtClean="0"/>
              <a:t>.</a:t>
            </a:r>
          </a:p>
          <a:p>
            <a:r>
              <a:rPr lang="en-US" sz="3600" b="1" dirty="0"/>
              <a:t>Stone-</a:t>
            </a:r>
            <a:r>
              <a:rPr lang="en-US" sz="3600" dirty="0"/>
              <a:t>natural rock that is shaped</a:t>
            </a:r>
            <a:r>
              <a:rPr lang="en-US" sz="3600" b="1" dirty="0"/>
              <a:t>.</a:t>
            </a:r>
          </a:p>
          <a:p>
            <a:pPr lvl="1"/>
            <a:r>
              <a:rPr lang="en-US" sz="3200" u="sng" dirty="0" smtClean="0"/>
              <a:t>Advantages: </a:t>
            </a:r>
            <a:r>
              <a:rPr lang="en-US" sz="3200" dirty="0" smtClean="0"/>
              <a:t>Cheap, strong in compression.</a:t>
            </a:r>
            <a:endParaRPr lang="en-US" sz="3200" dirty="0"/>
          </a:p>
          <a:p>
            <a:pPr lvl="1"/>
            <a:r>
              <a:rPr lang="en-US" sz="3200" u="sng" dirty="0" smtClean="0"/>
              <a:t>Disadvantages</a:t>
            </a:r>
            <a:r>
              <a:rPr lang="en-US" sz="3200" dirty="0" smtClean="0"/>
              <a:t>: Heavy, weak in tension.</a:t>
            </a:r>
            <a:r>
              <a:rPr lang="en-US" sz="3200" dirty="0"/>
              <a:t>	</a:t>
            </a:r>
            <a:endParaRPr lang="en-US" sz="3200" dirty="0" smtClean="0"/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15326"/>
            <a:ext cx="3162300" cy="234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5326"/>
            <a:ext cx="3888765" cy="234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568995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High Bridge in New York 1837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2971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0"/>
            <a:ext cx="34290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3200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Concrete-</a:t>
            </a:r>
            <a:r>
              <a:rPr lang="en-US" sz="3200" dirty="0" smtClean="0"/>
              <a:t>building material of cement and hard matter like rocks or sand.</a:t>
            </a:r>
          </a:p>
          <a:p>
            <a:pPr lvl="1"/>
            <a:r>
              <a:rPr lang="en-US" sz="2800" u="sng" dirty="0" smtClean="0"/>
              <a:t>Advantages:</a:t>
            </a:r>
            <a:r>
              <a:rPr lang="en-US" sz="2800" dirty="0" smtClean="0"/>
              <a:t> Cheap, fireproof, weatherproof, molds to any shape, strong in compression.</a:t>
            </a:r>
            <a:endParaRPr lang="en-US" sz="2800" u="sng" dirty="0"/>
          </a:p>
          <a:p>
            <a:pPr lvl="1"/>
            <a:r>
              <a:rPr lang="en-US" sz="2800" u="sng" dirty="0" smtClean="0"/>
              <a:t>Disadvantages:</a:t>
            </a:r>
            <a:r>
              <a:rPr lang="en-US" sz="2800" dirty="0" smtClean="0"/>
              <a:t> Cracks with temperature changes, weak in tension.</a:t>
            </a:r>
            <a:r>
              <a:rPr lang="en-US" sz="2800" dirty="0"/>
              <a:t>	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4005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8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199"/>
            <a:ext cx="3810000" cy="614838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Reinforced concrete-</a:t>
            </a:r>
            <a:r>
              <a:rPr lang="en-US" sz="3200" dirty="0" smtClean="0"/>
              <a:t>concrete containing steel bars, strands, mesh, to absorb tension and sheering stresses.</a:t>
            </a:r>
          </a:p>
          <a:p>
            <a:pPr lvl="1"/>
            <a:r>
              <a:rPr lang="en-US" sz="2800" u="sng" dirty="0" smtClean="0"/>
              <a:t>Advantages:</a:t>
            </a:r>
            <a:r>
              <a:rPr lang="en-US" sz="2800" dirty="0" smtClean="0"/>
              <a:t> Cheap, fireproof, weatherproof, molds to any shape, strong in compression and tension.</a:t>
            </a:r>
            <a:endParaRPr lang="en-US" sz="2800" u="sng" dirty="0"/>
          </a:p>
          <a:p>
            <a:pPr lvl="1"/>
            <a:r>
              <a:rPr lang="en-US" sz="2800" u="sng" dirty="0" smtClean="0"/>
              <a:t>Disadvantages:</a:t>
            </a:r>
            <a:r>
              <a:rPr lang="en-US" sz="2800" dirty="0" smtClean="0"/>
              <a:t> Can crack as it cools and hardens.</a:t>
            </a:r>
            <a:r>
              <a:rPr lang="en-US" sz="2800" dirty="0"/>
              <a:t>	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076700" cy="543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7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53000"/>
            <a:ext cx="35814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2438400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Iron-</a:t>
            </a:r>
            <a:r>
              <a:rPr lang="en-US" sz="3200" dirty="0"/>
              <a:t>hard gray metallic element, used for making tools or machinery.</a:t>
            </a:r>
          </a:p>
          <a:p>
            <a:pPr lvl="1"/>
            <a:r>
              <a:rPr lang="en-US" sz="2800" u="sng" dirty="0" smtClean="0"/>
              <a:t>Advantages</a:t>
            </a:r>
            <a:r>
              <a:rPr lang="en-US" sz="2800" dirty="0" smtClean="0"/>
              <a:t>: Molds to any shape, strong in compression.</a:t>
            </a:r>
            <a:endParaRPr lang="en-US" sz="2800" u="sng" dirty="0"/>
          </a:p>
          <a:p>
            <a:pPr lvl="1"/>
            <a:r>
              <a:rPr lang="en-US" sz="2800" u="sng" dirty="0" smtClean="0"/>
              <a:t>Disadvantage</a:t>
            </a:r>
            <a:r>
              <a:rPr lang="en-US" sz="2800" dirty="0" smtClean="0"/>
              <a:t>s: Weaker than steel in tension, </a:t>
            </a:r>
            <a:r>
              <a:rPr lang="en-US" sz="2800" b="1" dirty="0" smtClean="0"/>
              <a:t>breaks without warning.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5908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2743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Steel-</a:t>
            </a:r>
            <a:r>
              <a:rPr lang="en-US" sz="3200" dirty="0" smtClean="0"/>
              <a:t>alloy </a:t>
            </a:r>
            <a:r>
              <a:rPr lang="en-US" sz="3200" dirty="0"/>
              <a:t>of iron and carbon.</a:t>
            </a:r>
          </a:p>
          <a:p>
            <a:pPr lvl="1"/>
            <a:r>
              <a:rPr lang="en-US" sz="2800" u="sng" dirty="0" smtClean="0"/>
              <a:t>Advantages</a:t>
            </a:r>
            <a:r>
              <a:rPr lang="en-US" sz="2800" dirty="0" smtClean="0"/>
              <a:t>: Very strong in compression and tension.</a:t>
            </a:r>
            <a:endParaRPr lang="en-US" sz="2800" dirty="0"/>
          </a:p>
          <a:p>
            <a:pPr lvl="1"/>
            <a:r>
              <a:rPr lang="en-US" sz="2800" u="sng" dirty="0" smtClean="0"/>
              <a:t>Disadvantages:</a:t>
            </a:r>
            <a:r>
              <a:rPr lang="en-US" sz="2800" dirty="0" smtClean="0"/>
              <a:t> Rusts, loses strength in extremely high temperatures.</a:t>
            </a:r>
            <a:r>
              <a:rPr lang="en-US" sz="2800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3.bp.blogspot.com/_3jI8LwV0gSI/TE9P-G9Fm4I/AAAAAAAAGHU/Spp4Ko34cDM/s1600/amtrak+train+steel+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607050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0844"/>
            <a:ext cx="389176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77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568125"/>
            <a:ext cx="6781800" cy="1188408"/>
          </a:xfrm>
        </p:spPr>
        <p:txBody>
          <a:bodyPr>
            <a:noAutofit/>
          </a:bodyPr>
          <a:lstStyle/>
          <a:p>
            <a:r>
              <a:rPr lang="en-US" sz="3600" dirty="0" smtClean="0"/>
              <a:t>Best Shapes and Structures for Bridges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962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Rectangles-</a:t>
            </a:r>
            <a:r>
              <a:rPr lang="en-US" sz="3200" dirty="0" smtClean="0"/>
              <a:t>Weight pushing against the top of a rectangle will cause the sides to bend.</a:t>
            </a:r>
          </a:p>
          <a:p>
            <a:r>
              <a:rPr lang="en-US" sz="3200" b="1" dirty="0" smtClean="0"/>
              <a:t>Triangle-</a:t>
            </a:r>
            <a:r>
              <a:rPr lang="en-US" sz="3200" dirty="0" smtClean="0"/>
              <a:t>Weight pushing at the top </a:t>
            </a:r>
            <a:r>
              <a:rPr lang="en-US" sz="3200" dirty="0"/>
              <a:t>w</a:t>
            </a:r>
            <a:r>
              <a:rPr lang="en-US" sz="3200" dirty="0" smtClean="0"/>
              <a:t>ill cause the two sides to squeeze together and the bottom side to pull apart.  Triangles can handle the most weight and is very sturdy.</a:t>
            </a:r>
          </a:p>
          <a:p>
            <a:r>
              <a:rPr lang="en-US" sz="3200" b="1" dirty="0" smtClean="0"/>
              <a:t>Arches-</a:t>
            </a:r>
            <a:r>
              <a:rPr lang="en-US" sz="3200" dirty="0" smtClean="0"/>
              <a:t> The weight at the top presses down on the arch and the weight is spread outward along the curve of the structure.  Still not as stable as the triangle.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934200" y="8382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016624" y="2895600"/>
            <a:ext cx="9906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/>
          <p:nvPr/>
        </p:nvSpPr>
        <p:spPr>
          <a:xfrm rot="6987512">
            <a:off x="1938702" y="5056886"/>
            <a:ext cx="1060572" cy="1062875"/>
          </a:xfrm>
          <a:prstGeom prst="chord">
            <a:avLst>
              <a:gd name="adj1" fmla="val 3273050"/>
              <a:gd name="adj2" fmla="val 15070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0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772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sz="2500" b="1" dirty="0" smtClean="0"/>
              <a:t>Force-</a:t>
            </a:r>
            <a:r>
              <a:rPr lang="en-US" sz="2500" dirty="0" smtClean="0"/>
              <a:t>stress or strain on a structure</a:t>
            </a:r>
          </a:p>
          <a:p>
            <a:pPr lvl="1"/>
            <a:r>
              <a:rPr lang="en-US" sz="2500" dirty="0" smtClean="0"/>
              <a:t>Compression</a:t>
            </a:r>
          </a:p>
          <a:p>
            <a:pPr lvl="1"/>
            <a:r>
              <a:rPr lang="en-US" sz="2500" dirty="0" smtClean="0"/>
              <a:t>tension</a:t>
            </a:r>
          </a:p>
          <a:p>
            <a:pPr lvl="1"/>
            <a:r>
              <a:rPr lang="en-US" sz="2500" dirty="0" smtClean="0"/>
              <a:t>torsion</a:t>
            </a:r>
          </a:p>
          <a:p>
            <a:pPr lvl="1"/>
            <a:r>
              <a:rPr lang="en-US" sz="2500" dirty="0" smtClean="0"/>
              <a:t>shear</a:t>
            </a:r>
          </a:p>
          <a:p>
            <a:pPr lvl="1"/>
            <a:r>
              <a:rPr lang="en-US" sz="2500" dirty="0" smtClean="0"/>
              <a:t>bending </a:t>
            </a:r>
          </a:p>
          <a:p>
            <a:r>
              <a:rPr lang="en-US" sz="2500" b="1" dirty="0" smtClean="0"/>
              <a:t>Natural Force</a:t>
            </a:r>
          </a:p>
          <a:p>
            <a:pPr lvl="1"/>
            <a:r>
              <a:rPr lang="en-US" sz="2500" dirty="0" smtClean="0"/>
              <a:t>Winds</a:t>
            </a:r>
          </a:p>
          <a:p>
            <a:pPr lvl="2"/>
            <a:r>
              <a:rPr lang="en-US" sz="2500" dirty="0" smtClean="0"/>
              <a:t>Tornado</a:t>
            </a:r>
          </a:p>
          <a:p>
            <a:pPr lvl="2"/>
            <a:r>
              <a:rPr lang="en-US" sz="2500" dirty="0" smtClean="0"/>
              <a:t>Hurricane</a:t>
            </a:r>
          </a:p>
          <a:p>
            <a:pPr lvl="1"/>
            <a:r>
              <a:rPr lang="en-US" sz="2500" dirty="0" smtClean="0"/>
              <a:t>Weather</a:t>
            </a:r>
          </a:p>
          <a:p>
            <a:pPr lvl="2"/>
            <a:r>
              <a:rPr lang="en-US" sz="2500" dirty="0" smtClean="0"/>
              <a:t>Rain</a:t>
            </a:r>
          </a:p>
          <a:p>
            <a:pPr lvl="2"/>
            <a:r>
              <a:rPr lang="en-US" sz="2500" dirty="0" smtClean="0"/>
              <a:t>Fog</a:t>
            </a:r>
          </a:p>
          <a:p>
            <a:pPr lvl="2"/>
            <a:r>
              <a:rPr lang="en-US" sz="2500" dirty="0" smtClean="0"/>
              <a:t>Heat</a:t>
            </a:r>
          </a:p>
          <a:p>
            <a:pPr lvl="1"/>
            <a:r>
              <a:rPr lang="en-US" sz="2500" dirty="0" smtClean="0"/>
              <a:t>Ships/boats</a:t>
            </a:r>
          </a:p>
          <a:p>
            <a:pPr lvl="1"/>
            <a:r>
              <a:rPr lang="en-US" sz="2500" dirty="0" smtClean="0"/>
              <a:t>Earthquakes</a:t>
            </a:r>
          </a:p>
          <a:p>
            <a:pPr lvl="1"/>
            <a:r>
              <a:rPr lang="en-US" sz="2500" dirty="0" smtClean="0"/>
              <a:t>Fire</a:t>
            </a:r>
          </a:p>
          <a:p>
            <a:r>
              <a:rPr lang="en-US" sz="2500" b="1" dirty="0" smtClean="0"/>
              <a:t>Load-</a:t>
            </a:r>
            <a:r>
              <a:rPr lang="en-US" sz="2500" dirty="0" smtClean="0"/>
              <a:t>weight the bridge must hold up</a:t>
            </a:r>
            <a:endParaRPr lang="en-US" sz="25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5696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20983"/>
            <a:ext cx="5158440" cy="34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1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153400" cy="2286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Compression-</a:t>
            </a:r>
            <a:r>
              <a:rPr lang="en-US" sz="3200" dirty="0" smtClean="0"/>
              <a:t>a force that squeezes a material apart.  When a material is in compression, it tends to become shorter.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695700" cy="31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58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2590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Tension-</a:t>
            </a:r>
            <a:r>
              <a:rPr lang="en-US" sz="3200" dirty="0" smtClean="0"/>
              <a:t>a force that stretches a material apart.  When a material is in tension, it tends to become longer.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4620943" cy="16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4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438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Bending-</a:t>
            </a:r>
            <a:r>
              <a:rPr lang="en-US" sz="3200" dirty="0" smtClean="0"/>
              <a:t>Bending occurs when a straight material becomes curved, causing one side to squeeze together and the other side to stretch apart.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4495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4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54102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Bridge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4102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Shear-</a:t>
            </a:r>
            <a:r>
              <a:rPr lang="en-US" sz="4000" dirty="0" smtClean="0"/>
              <a:t>A force that causes parts of a material to slide past one another in opposite directions.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7551"/>
            <a:ext cx="2724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9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133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Torsion</a:t>
            </a:r>
            <a:r>
              <a:rPr lang="en-US" sz="4000" dirty="0" smtClean="0"/>
              <a:t>-A force that twists a material.  Torsion of a structure is often caused by strong winds.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74178"/>
            <a:ext cx="4733925" cy="295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742723"/>
            <a:ext cx="3473126" cy="25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1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6781800" cy="914400"/>
          </a:xfrm>
        </p:spPr>
        <p:txBody>
          <a:bodyPr/>
          <a:lstStyle/>
          <a:p>
            <a:r>
              <a:rPr lang="en-US" dirty="0" smtClean="0"/>
              <a:t>Properties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2133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Wood-</a:t>
            </a:r>
            <a:r>
              <a:rPr lang="en-US" sz="3200" dirty="0" smtClean="0"/>
              <a:t>the hard fibrous substance found in trees.</a:t>
            </a:r>
          </a:p>
          <a:p>
            <a:pPr lvl="1"/>
            <a:r>
              <a:rPr lang="en-US" sz="2800" u="sng" dirty="0" smtClean="0"/>
              <a:t>Advantages</a:t>
            </a:r>
            <a:r>
              <a:rPr lang="en-US" sz="2800" dirty="0" smtClean="0"/>
              <a:t>: Cheap, lightweight, and moderately strong in compression and tension.</a:t>
            </a:r>
            <a:endParaRPr lang="en-US" sz="2800" dirty="0"/>
          </a:p>
          <a:p>
            <a:pPr lvl="1"/>
            <a:r>
              <a:rPr lang="en-US" sz="2800" u="sng" dirty="0" smtClean="0"/>
              <a:t>Disadvantages</a:t>
            </a:r>
            <a:r>
              <a:rPr lang="en-US" sz="2800" dirty="0" smtClean="0"/>
              <a:t>: Rots, swells, and burns easily</a:t>
            </a:r>
            <a:r>
              <a:rPr lang="en-US" sz="2800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8554"/>
            <a:ext cx="3886200" cy="26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8554"/>
            <a:ext cx="4038600" cy="26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3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Aluminum</a:t>
            </a:r>
            <a:r>
              <a:rPr lang="en-US" sz="3600" dirty="0"/>
              <a:t>-light weight, silvery metal</a:t>
            </a:r>
          </a:p>
          <a:p>
            <a:pPr lvl="1"/>
            <a:r>
              <a:rPr lang="en-US" sz="3200" u="sng" dirty="0" smtClean="0"/>
              <a:t>Advantages: </a:t>
            </a:r>
            <a:r>
              <a:rPr lang="en-US" sz="3200" dirty="0" smtClean="0"/>
              <a:t>Lightweight, doesn’t rust, strong in compression and tension. Can be molded in any shape.</a:t>
            </a:r>
            <a:endParaRPr lang="en-US" sz="3200" dirty="0"/>
          </a:p>
          <a:p>
            <a:pPr lvl="1"/>
            <a:r>
              <a:rPr lang="en-US" sz="3200" u="sng" dirty="0" smtClean="0"/>
              <a:t>Disadvantages</a:t>
            </a:r>
            <a:r>
              <a:rPr lang="en-US" sz="3200" dirty="0" smtClean="0"/>
              <a:t>: Expensive</a:t>
            </a:r>
            <a:endParaRPr lang="en-US" sz="3200" dirty="0"/>
          </a:p>
          <a:p>
            <a:endParaRPr lang="en-US" sz="3600" dirty="0"/>
          </a:p>
        </p:txBody>
      </p:sp>
      <p:pic>
        <p:nvPicPr>
          <p:cNvPr id="2050" name="Picture 2" descr="https://encrypted-tbn3.gstatic.com/images?q=tbn:ANd9GcRF04cTSW_5Wa8rWFLYm8DIjTj79voPYkrlURQxQfwST-HoCOw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6" y="1828800"/>
            <a:ext cx="2428875" cy="36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72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261</TotalTime>
  <Words>483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Bridges</vt:lpstr>
      <vt:lpstr>PowerPoint Presentation</vt:lpstr>
      <vt:lpstr>Common Forces</vt:lpstr>
      <vt:lpstr>Common Forces</vt:lpstr>
      <vt:lpstr>Common Forces</vt:lpstr>
      <vt:lpstr>Common Bridge Terms</vt:lpstr>
      <vt:lpstr>Common forces</vt:lpstr>
      <vt:lpstr>Properties of Materials</vt:lpstr>
      <vt:lpstr>Properties of Materials</vt:lpstr>
      <vt:lpstr>PowerPoint Presentation</vt:lpstr>
      <vt:lpstr>Properties of Materials</vt:lpstr>
      <vt:lpstr>PowerPoint Presentation</vt:lpstr>
      <vt:lpstr>Properties of Materials</vt:lpstr>
      <vt:lpstr>PowerPoint Presentation</vt:lpstr>
      <vt:lpstr>Best Shapes and Structures for Bridges</vt:lpstr>
    </vt:vector>
  </TitlesOfParts>
  <Company>HEB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Bridges</dc:title>
  <dc:creator>Tech Teachers</dc:creator>
  <cp:lastModifiedBy>Arthur Smith</cp:lastModifiedBy>
  <cp:revision>33</cp:revision>
  <dcterms:created xsi:type="dcterms:W3CDTF">2012-07-19T18:10:50Z</dcterms:created>
  <dcterms:modified xsi:type="dcterms:W3CDTF">2017-10-13T13:20:22Z</dcterms:modified>
</cp:coreProperties>
</file>